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8" r:id="rId2"/>
    <p:sldId id="259" r:id="rId3"/>
    <p:sldId id="260" r:id="rId4"/>
    <p:sldId id="264" r:id="rId5"/>
    <p:sldId id="292" r:id="rId6"/>
    <p:sldId id="262" r:id="rId7"/>
    <p:sldId id="268" r:id="rId8"/>
    <p:sldId id="283" r:id="rId9"/>
    <p:sldId id="278" r:id="rId10"/>
    <p:sldId id="281" r:id="rId11"/>
    <p:sldId id="284" r:id="rId12"/>
    <p:sldId id="270" r:id="rId13"/>
    <p:sldId id="271" r:id="rId14"/>
    <p:sldId id="275" r:id="rId15"/>
    <p:sldId id="286" r:id="rId16"/>
    <p:sldId id="285" r:id="rId17"/>
    <p:sldId id="287" r:id="rId18"/>
    <p:sldId id="288" r:id="rId19"/>
    <p:sldId id="289" r:id="rId20"/>
    <p:sldId id="290" r:id="rId21"/>
    <p:sldId id="293" r:id="rId22"/>
    <p:sldId id="291" r:id="rId23"/>
    <p:sldId id="294" r:id="rId24"/>
    <p:sldId id="25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07" autoAdjust="0"/>
  </p:normalViewPr>
  <p:slideViewPr>
    <p:cSldViewPr>
      <p:cViewPr varScale="1">
        <p:scale>
          <a:sx n="78" d="100"/>
          <a:sy n="78" d="100"/>
        </p:scale>
        <p:origin x="883" y="4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96C3CB-B035-4EFF-BB26-72D2CD30F45C}" type="datetimeFigureOut">
              <a:rPr lang="en-US" smtClean="0"/>
              <a:pPr/>
              <a:t>3/12/2024</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AF8394-6DBE-4A4C-AAB8-E0927A6EE0A3}" type="slidenum">
              <a:rPr lang="en-IN" smtClean="0"/>
              <a:pPr/>
              <a:t>‹#›</a:t>
            </a:fld>
            <a:endParaRPr lang="en-IN" dirty="0"/>
          </a:p>
        </p:txBody>
      </p:sp>
    </p:spTree>
    <p:extLst>
      <p:ext uri="{BB962C8B-B14F-4D97-AF65-F5344CB8AC3E}">
        <p14:creationId xmlns:p14="http://schemas.microsoft.com/office/powerpoint/2010/main" val="1646660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053257A-FF44-46AA-9216-5C7ADBF6F008}" type="slidenum">
              <a:rPr lang="en-IN" smtClean="0"/>
              <a:pPr/>
              <a:t>1</a:t>
            </a:fld>
            <a:endParaRPr lang="en-IN" dirty="0"/>
          </a:p>
        </p:txBody>
      </p:sp>
      <p:sp>
        <p:nvSpPr>
          <p:cNvPr id="5" name="Footer Placeholder 4"/>
          <p:cNvSpPr>
            <a:spLocks noGrp="1"/>
          </p:cNvSpPr>
          <p:nvPr>
            <p:ph type="ftr" sz="quarter" idx="11"/>
          </p:nvPr>
        </p:nvSpPr>
        <p:spPr/>
        <p:txBody>
          <a:bodyPr/>
          <a:lstStyle/>
          <a:p>
            <a:r>
              <a:rPr lang="en-IN" dirty="0"/>
              <a:t>unit-1 Flowchart &amp; Algorithm  </a:t>
            </a:r>
          </a:p>
        </p:txBody>
      </p:sp>
    </p:spTree>
    <p:extLst>
      <p:ext uri="{BB962C8B-B14F-4D97-AF65-F5344CB8AC3E}">
        <p14:creationId xmlns:p14="http://schemas.microsoft.com/office/powerpoint/2010/main" val="3013459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AF8394-6DBE-4A4C-AAB8-E0927A6EE0A3}" type="slidenum">
              <a:rPr lang="en-IN" smtClean="0"/>
              <a:pPr/>
              <a:t>8</a:t>
            </a:fld>
            <a:endParaRPr lang="en-IN" dirty="0"/>
          </a:p>
        </p:txBody>
      </p:sp>
    </p:spTree>
    <p:extLst>
      <p:ext uri="{BB962C8B-B14F-4D97-AF65-F5344CB8AC3E}">
        <p14:creationId xmlns:p14="http://schemas.microsoft.com/office/powerpoint/2010/main" val="2837441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AF8394-6DBE-4A4C-AAB8-E0927A6EE0A3}" type="slidenum">
              <a:rPr lang="en-IN" smtClean="0"/>
              <a:pPr/>
              <a:t>9</a:t>
            </a:fld>
            <a:endParaRPr lang="en-IN" dirty="0"/>
          </a:p>
        </p:txBody>
      </p:sp>
    </p:spTree>
    <p:extLst>
      <p:ext uri="{BB962C8B-B14F-4D97-AF65-F5344CB8AC3E}">
        <p14:creationId xmlns:p14="http://schemas.microsoft.com/office/powerpoint/2010/main" val="307821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AF8394-6DBE-4A4C-AAB8-E0927A6EE0A3}" type="slidenum">
              <a:rPr lang="en-IN" smtClean="0"/>
              <a:pPr/>
              <a:t>13</a:t>
            </a:fld>
            <a:endParaRPr lang="en-IN" dirty="0"/>
          </a:p>
        </p:txBody>
      </p:sp>
    </p:spTree>
    <p:extLst>
      <p:ext uri="{BB962C8B-B14F-4D97-AF65-F5344CB8AC3E}">
        <p14:creationId xmlns:p14="http://schemas.microsoft.com/office/powerpoint/2010/main" val="74234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0AF8394-6DBE-4A4C-AAB8-E0927A6EE0A3}" type="slidenum">
              <a:rPr lang="en-IN" smtClean="0"/>
              <a:pPr/>
              <a:t>14</a:t>
            </a:fld>
            <a:endParaRPr lang="en-IN" dirty="0"/>
          </a:p>
        </p:txBody>
      </p:sp>
    </p:spTree>
    <p:extLst>
      <p:ext uri="{BB962C8B-B14F-4D97-AF65-F5344CB8AC3E}">
        <p14:creationId xmlns:p14="http://schemas.microsoft.com/office/powerpoint/2010/main" val="1434813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1D8BD707-D9CF-40AE-B4C6-C98DA3205C09}" type="datetimeFigureOut">
              <a:rPr lang="en-US" smtClean="0"/>
              <a:pPr/>
              <a:t>3/12/2024</a:t>
            </a:fld>
            <a:endParaRPr lang="en-US" dirty="0"/>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US" dirty="0"/>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1D8BD707-D9CF-40AE-B4C6-C98DA3205C09}" type="datetimeFigureOut">
              <a:rPr lang="en-US" smtClean="0"/>
              <a:pPr/>
              <a:t>3/12/2024</a:t>
            </a:fld>
            <a:endParaRPr lang="en-US" dirty="0"/>
          </a:p>
        </p:txBody>
      </p:sp>
      <p:sp>
        <p:nvSpPr>
          <p:cNvPr id="5" name="Footer Placeholder 4"/>
          <p:cNvSpPr>
            <a:spLocks noGrp="1"/>
          </p:cNvSpPr>
          <p:nvPr>
            <p:ph type="ftr" sz="quarter" idx="11"/>
          </p:nvPr>
        </p:nvSpPr>
        <p:spPr>
          <a:xfrm>
            <a:off x="609602" y="6248208"/>
            <a:ext cx="7431311" cy="365125"/>
          </a:xfrm>
        </p:spPr>
        <p:txBody>
          <a:bodyPr/>
          <a:lstStyle/>
          <a:p>
            <a:endParaRPr lang="en-US" dirty="0"/>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6" name="Slide Number Placeholder 5"/>
          <p:cNvSpPr>
            <a:spLocks noGrp="1"/>
          </p:cNvSpPr>
          <p:nvPr>
            <p:ph type="sldNum" sz="quarter" idx="12"/>
          </p:nvPr>
        </p:nvSpPr>
        <p:spPr>
          <a:xfrm rot="5400000">
            <a:off x="8075084" y="103716"/>
            <a:ext cx="533400" cy="325968"/>
          </a:xfrm>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dirty="0"/>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1D8BD707-D9CF-40AE-B4C6-C98DA3205C09}" type="datetimeFigureOut">
              <a:rPr lang="en-US" smtClean="0"/>
              <a:pPr/>
              <a:t>3/12/2024</a:t>
            </a:fld>
            <a:endParaRPr lang="en-US" dirty="0"/>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B6F15528-21DE-4FAA-801E-634DDDAF4B2B}"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3/12/2024</a:t>
            </a:fld>
            <a:endParaRPr lang="en-US" dirty="0"/>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dirty="0"/>
          </a:p>
        </p:txBody>
      </p:sp>
      <p:sp>
        <p:nvSpPr>
          <p:cNvPr id="12" name="Footer Placeholder 11"/>
          <p:cNvSpPr>
            <a:spLocks noGrp="1"/>
          </p:cNvSpPr>
          <p:nvPr>
            <p:ph type="ftr" sz="quarter" idx="17"/>
          </p:nvPr>
        </p:nvSpPr>
        <p:spPr/>
        <p:txBody>
          <a:bodyPr rtlCol="0"/>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3/12/2024</a:t>
            </a:fld>
            <a:endParaRPr lang="en-US" dirty="0"/>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dirty="0"/>
          </a:p>
        </p:txBody>
      </p:sp>
      <p:sp>
        <p:nvSpPr>
          <p:cNvPr id="14" name="Footer Placeholder 13"/>
          <p:cNvSpPr>
            <a:spLocks noGrp="1"/>
          </p:cNvSpPr>
          <p:nvPr>
            <p:ph type="ftr" sz="quarter" idx="17"/>
          </p:nvPr>
        </p:nvSpPr>
        <p:spPr/>
        <p:txBody>
          <a:bodyPr rtlCol="0"/>
          <a:lstStyle/>
          <a:p>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dirty="0"/>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Date Placeholder 11"/>
          <p:cNvSpPr>
            <a:spLocks noGrp="1"/>
          </p:cNvSpPr>
          <p:nvPr>
            <p:ph type="dt" sz="half" idx="10"/>
          </p:nvPr>
        </p:nvSpPr>
        <p:spPr>
          <a:xfrm>
            <a:off x="8331200" y="6248401"/>
            <a:ext cx="3556000" cy="365125"/>
          </a:xfrm>
        </p:spPr>
        <p:txBody>
          <a:bodyPr rtlCol="0"/>
          <a:lstStyle/>
          <a:p>
            <a:fld id="{1D8BD707-D9CF-40AE-B4C6-C98DA3205C09}" type="datetimeFigureOut">
              <a:rPr lang="en-US" smtClean="0"/>
              <a:pPr/>
              <a:t>3/12/2024</a:t>
            </a:fld>
            <a:endParaRPr lang="en-US" dirty="0"/>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B6F15528-21DE-4FAA-801E-634DDDAF4B2B}"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p:spPr>
        <p:txBody>
          <a:bodyPr rtlCol="0"/>
          <a:lstStyle/>
          <a:p>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dirty="0"/>
              <a:t>Click icon to add picture</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3/12/2024</a:t>
            </a:fld>
            <a:endParaRPr lang="en-US" dirty="0"/>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US" dirty="0"/>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5426" y="2133600"/>
            <a:ext cx="8572560" cy="1233494"/>
          </a:xfrm>
        </p:spPr>
        <p:txBody>
          <a:bodyPr>
            <a:noAutofit/>
          </a:bodyPr>
          <a:lstStyle/>
          <a:p>
            <a:pPr algn="ct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r>
              <a:rPr lang="en-IN" sz="4800" b="1" cap="none" dirty="0">
                <a:solidFill>
                  <a:schemeClr val="tx1"/>
                </a:solidFill>
                <a:latin typeface="Times New Roman" panose="02020603050405020304" pitchFamily="18" charset="0"/>
                <a:cs typeface="Times New Roman" panose="02020603050405020304" pitchFamily="18" charset="0"/>
              </a:rPr>
              <a:t>eGovSchemes</a:t>
            </a:r>
            <a:endParaRPr lang="en-IN" sz="5000" b="1"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59106" y="3800061"/>
            <a:ext cx="5562600" cy="1985159"/>
          </a:xfrm>
          <a:prstGeom prst="rect">
            <a:avLst/>
          </a:prstGeom>
          <a:noFill/>
        </p:spPr>
        <p:txBody>
          <a:bodyPr wrap="square" rtlCol="0">
            <a:spAutoFit/>
          </a:bodyPr>
          <a:lstStyle/>
          <a:p>
            <a:r>
              <a:rPr lang="en-IN" sz="2500" b="1" dirty="0">
                <a:latin typeface="Calisto MT" panose="02040603050505030304" pitchFamily="18" charset="0"/>
                <a:ea typeface="Adobe Heiti Std R" panose="020B0400000000000000" pitchFamily="34" charset="-128"/>
                <a:cs typeface="Times New Roman" panose="02020603050405020304" pitchFamily="18" charset="0"/>
              </a:rPr>
              <a:t>   </a:t>
            </a:r>
            <a:r>
              <a:rPr lang="en-IN" sz="2900" b="1" u="sng"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Students Name</a:t>
            </a:r>
            <a:r>
              <a:rPr lang="en-IN" sz="2900" b="1"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 </a:t>
            </a:r>
            <a:r>
              <a:rPr lang="en-IN" sz="2900" b="1" dirty="0">
                <a:latin typeface="Times New Roman" panose="02020603050405020304" pitchFamily="18" charset="0"/>
                <a:ea typeface="Adobe Heiti Std R" panose="020B0400000000000000" pitchFamily="34" charset="-128"/>
                <a:cs typeface="Times New Roman" panose="02020603050405020304" pitchFamily="18" charset="0"/>
              </a:rPr>
              <a:t>                                                        </a:t>
            </a:r>
          </a:p>
          <a:p>
            <a:r>
              <a:rPr lang="en-IN" sz="2700" b="1" u="sng" dirty="0">
                <a:latin typeface="Calisto MT" panose="02040603050505030304" pitchFamily="18" charset="0"/>
                <a:ea typeface="Adobe Heiti Std R" panose="020B0400000000000000" pitchFamily="34" charset="-128"/>
                <a:cs typeface="Times New Roman" panose="02020603050405020304" pitchFamily="18" charset="0"/>
              </a:rPr>
              <a:t> </a:t>
            </a:r>
          </a:p>
          <a:p>
            <a:pPr marL="457200" indent="-457200">
              <a:buFont typeface="Wingdings" panose="05000000000000000000" pitchFamily="2" charset="2"/>
              <a:buChar char="v"/>
            </a:pP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Aditi </a:t>
            </a:r>
            <a:r>
              <a:rPr lang="en-IN" sz="2200" b="1" dirty="0" err="1">
                <a:latin typeface="Times New Roman" panose="02020603050405020304" pitchFamily="18" charset="0"/>
                <a:ea typeface="Adobe Heiti Std R" panose="020B0400000000000000" pitchFamily="34" charset="-128"/>
                <a:cs typeface="Times New Roman" panose="02020603050405020304" pitchFamily="18" charset="0"/>
              </a:rPr>
              <a:t>Kesarkar</a:t>
            </a: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 (210339616005)</a:t>
            </a:r>
          </a:p>
          <a:p>
            <a:pPr marL="457200" indent="-457200">
              <a:buFont typeface="Wingdings" panose="05000000000000000000" pitchFamily="2" charset="2"/>
              <a:buChar char="v"/>
            </a:pP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Dhruv </a:t>
            </a:r>
            <a:r>
              <a:rPr lang="en-IN" sz="2200" b="1" dirty="0" err="1">
                <a:latin typeface="Times New Roman" panose="02020603050405020304" pitchFamily="18" charset="0"/>
                <a:ea typeface="Adobe Heiti Std R" panose="020B0400000000000000" pitchFamily="34" charset="-128"/>
                <a:cs typeface="Times New Roman" panose="02020603050405020304" pitchFamily="18" charset="0"/>
              </a:rPr>
              <a:t>Kesarkar</a:t>
            </a: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 (210339616028)</a:t>
            </a:r>
          </a:p>
          <a:p>
            <a:pPr marL="457200" indent="-457200">
              <a:buFont typeface="Wingdings" panose="05000000000000000000" pitchFamily="2" charset="2"/>
              <a:buChar char="v"/>
            </a:pP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Dhruv </a:t>
            </a:r>
            <a:r>
              <a:rPr lang="en-IN" sz="2200" b="1" dirty="0" err="1">
                <a:latin typeface="Times New Roman" panose="02020603050405020304" pitchFamily="18" charset="0"/>
                <a:ea typeface="Adobe Heiti Std R" panose="020B0400000000000000" pitchFamily="34" charset="-128"/>
                <a:cs typeface="Times New Roman" panose="02020603050405020304" pitchFamily="18" charset="0"/>
              </a:rPr>
              <a:t>Kolhe</a:t>
            </a: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 (210339616030)</a:t>
            </a:r>
          </a:p>
        </p:txBody>
      </p:sp>
      <p:pic>
        <p:nvPicPr>
          <p:cNvPr id="6" name="Picture 5" descr="E:\PIT\parullogo.jpg"/>
          <p:cNvPicPr>
            <a:picLocks noChangeAspect="1" noChangeArrowheads="1"/>
          </p:cNvPicPr>
          <p:nvPr/>
        </p:nvPicPr>
        <p:blipFill>
          <a:blip r:embed="rId3" cstate="print"/>
          <a:srcRect/>
          <a:stretch>
            <a:fillRect/>
          </a:stretch>
        </p:blipFill>
        <p:spPr bwMode="auto">
          <a:xfrm>
            <a:off x="4038600" y="0"/>
            <a:ext cx="4038600" cy="2438400"/>
          </a:xfrm>
          <a:prstGeom prst="rect">
            <a:avLst/>
          </a:prstGeom>
          <a:noFill/>
        </p:spPr>
      </p:pic>
      <p:sp>
        <p:nvSpPr>
          <p:cNvPr id="4" name="TextBox 3">
            <a:extLst>
              <a:ext uri="{FF2B5EF4-FFF2-40B4-BE49-F238E27FC236}">
                <a16:creationId xmlns:a16="http://schemas.microsoft.com/office/drawing/2014/main" id="{11EF9A7D-B5A3-C7AA-2581-0AAB0DB546EB}"/>
              </a:ext>
            </a:extLst>
          </p:cNvPr>
          <p:cNvSpPr txBox="1"/>
          <p:nvPr/>
        </p:nvSpPr>
        <p:spPr>
          <a:xfrm>
            <a:off x="7086600" y="3886200"/>
            <a:ext cx="3657600" cy="2046714"/>
          </a:xfrm>
          <a:prstGeom prst="rect">
            <a:avLst/>
          </a:prstGeom>
          <a:noFill/>
        </p:spPr>
        <p:txBody>
          <a:bodyPr wrap="square">
            <a:spAutoFit/>
          </a:bodyPr>
          <a:lstStyle/>
          <a:p>
            <a:r>
              <a:rPr lang="en-IN" sz="2900" b="1" u="sng"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Mentor Name</a:t>
            </a:r>
            <a:r>
              <a:rPr lang="en-IN" sz="2900" b="1"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a:t>
            </a:r>
          </a:p>
          <a:p>
            <a:endParaRPr lang="en-IN" sz="2700" b="1" dirty="0">
              <a:solidFill>
                <a:srgbClr val="FFFF00"/>
              </a:solidFill>
              <a:latin typeface="Calisto MT" panose="02040603050505030304" pitchFamily="18" charset="0"/>
              <a:ea typeface="Adobe Heiti Std R" panose="020B0400000000000000" pitchFamily="34" charset="-128"/>
              <a:cs typeface="Times New Roman" panose="02020603050405020304" pitchFamily="18" charset="0"/>
            </a:endParaRPr>
          </a:p>
          <a:p>
            <a:pPr marL="457200" indent="-457200">
              <a:buClr>
                <a:schemeClr val="tx1"/>
              </a:buClr>
              <a:buFont typeface="Wingdings" panose="05000000000000000000" pitchFamily="2" charset="2"/>
              <a:buChar char="v"/>
            </a:pPr>
            <a:r>
              <a:rPr lang="en-IN" sz="2200" b="1" dirty="0">
                <a:solidFill>
                  <a:srgbClr val="FFFF00"/>
                </a:solidFill>
                <a:latin typeface="Times New Roman" panose="02020603050405020304" pitchFamily="18" charset="0"/>
                <a:ea typeface="Adobe Heiti Std R" panose="020B0400000000000000" pitchFamily="34" charset="-128"/>
                <a:cs typeface="Times New Roman" panose="02020603050405020304" pitchFamily="18" charset="0"/>
              </a:rPr>
              <a:t> </a:t>
            </a: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Prof. Ashish Pandey</a:t>
            </a:r>
          </a:p>
          <a:p>
            <a:pPr marL="457200" indent="-457200">
              <a:buFont typeface="Wingdings" panose="05000000000000000000" pitchFamily="2" charset="2"/>
              <a:buChar char="v"/>
            </a:pPr>
            <a:r>
              <a:rPr lang="en-IN" sz="2200" b="1" dirty="0">
                <a:latin typeface="Times New Roman" panose="02020603050405020304" pitchFamily="18" charset="0"/>
                <a:ea typeface="Adobe Heiti Std R" panose="020B0400000000000000" pitchFamily="34" charset="-128"/>
                <a:cs typeface="Times New Roman" panose="02020603050405020304" pitchFamily="18" charset="0"/>
              </a:rPr>
              <a:t> Prof. Dhwani </a:t>
            </a:r>
            <a:r>
              <a:rPr lang="en-IN" sz="2200" b="1" dirty="0" err="1">
                <a:latin typeface="Times New Roman" panose="02020603050405020304" pitchFamily="18" charset="0"/>
                <a:ea typeface="Adobe Heiti Std R" panose="020B0400000000000000" pitchFamily="34" charset="-128"/>
                <a:cs typeface="Times New Roman" panose="02020603050405020304" pitchFamily="18" charset="0"/>
              </a:rPr>
              <a:t>Jagani</a:t>
            </a:r>
            <a:endParaRPr lang="en-IN" sz="2200" b="1" dirty="0">
              <a:latin typeface="Times New Roman" panose="02020603050405020304" pitchFamily="18" charset="0"/>
              <a:ea typeface="Adobe Heiti Std R" panose="020B0400000000000000" pitchFamily="34" charset="-128"/>
              <a:cs typeface="Times New Roman" panose="02020603050405020304" pitchFamily="18" charset="0"/>
            </a:endParaRPr>
          </a:p>
          <a:p>
            <a:endParaRPr lang="en-IN" sz="2700" b="1" u="sng" dirty="0">
              <a:solidFill>
                <a:srgbClr val="FFFF00"/>
              </a:solidFill>
              <a:latin typeface="Calisto MT" panose="02040603050505030304" pitchFamily="18" charset="0"/>
              <a:ea typeface="Adobe Heiti Std R" panose="020B0400000000000000" pitchFamily="34" charset="-128"/>
              <a:cs typeface="Times New Roman" panose="020206030504050203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6DF321-66DF-612F-3C58-BA2C6D7AB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235" y="0"/>
            <a:ext cx="6723530" cy="6858000"/>
          </a:xfrm>
          <a:prstGeom prst="rect">
            <a:avLst/>
          </a:prstGeom>
        </p:spPr>
      </p:pic>
    </p:spTree>
    <p:extLst>
      <p:ext uri="{BB962C8B-B14F-4D97-AF65-F5344CB8AC3E}">
        <p14:creationId xmlns:p14="http://schemas.microsoft.com/office/powerpoint/2010/main" val="409688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B009-0366-DE9F-4AA7-20CED926F596}"/>
              </a:ext>
            </a:extLst>
          </p:cNvPr>
          <p:cNvSpPr>
            <a:spLocks noGrp="1"/>
          </p:cNvSpPr>
          <p:nvPr>
            <p:ph type="title"/>
          </p:nvPr>
        </p:nvSpPr>
        <p:spPr>
          <a:xfrm>
            <a:off x="457200" y="114300"/>
            <a:ext cx="10871200" cy="990600"/>
          </a:xfrm>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System flow diagram</a:t>
            </a:r>
            <a:endParaRPr lang="en-IN" sz="5000" b="1" dirty="0">
              <a:solidFill>
                <a:srgbClr val="C0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E41F3E7-DA33-6536-C71B-B0CA3ECDDC5C}"/>
              </a:ext>
            </a:extLst>
          </p:cNvPr>
          <p:cNvPicPr>
            <a:picLocks noChangeAspect="1"/>
          </p:cNvPicPr>
          <p:nvPr/>
        </p:nvPicPr>
        <p:blipFill>
          <a:blip r:embed="rId2"/>
          <a:stretch>
            <a:fillRect/>
          </a:stretch>
        </p:blipFill>
        <p:spPr>
          <a:xfrm>
            <a:off x="0" y="1409699"/>
            <a:ext cx="12192000" cy="5229225"/>
          </a:xfrm>
          <a:prstGeom prst="rect">
            <a:avLst/>
          </a:prstGeom>
        </p:spPr>
      </p:pic>
    </p:spTree>
    <p:extLst>
      <p:ext uri="{BB962C8B-B14F-4D97-AF65-F5344CB8AC3E}">
        <p14:creationId xmlns:p14="http://schemas.microsoft.com/office/powerpoint/2010/main" val="1726760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74E6D76-D589-6360-B240-768F2D9EAD77}"/>
              </a:ext>
            </a:extLst>
          </p:cNvPr>
          <p:cNvSpPr>
            <a:spLocks noGrp="1" noChangeArrowheads="1"/>
          </p:cNvSpPr>
          <p:nvPr>
            <p:ph sz="quarter" idx="1"/>
          </p:nvPr>
        </p:nvSpPr>
        <p:spPr bwMode="auto">
          <a:xfrm>
            <a:off x="812800" y="3220491"/>
            <a:ext cx="10769600" cy="164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buClrTx/>
              <a:buSzTx/>
              <a:buNone/>
            </a:pPr>
            <a:endParaRPr lang="en-US" sz="2700" b="1" i="0" dirty="0">
              <a:effectLst/>
              <a:latin typeface="Calisto MT" panose="02040603050505030304" pitchFamily="18" charset="0"/>
            </a:endParaRPr>
          </a:p>
          <a:p>
            <a:pPr algn="just">
              <a:buClrTx/>
              <a:buSzTx/>
              <a:buFont typeface="Wingdings" panose="05000000000000000000" pitchFamily="2" charset="2"/>
              <a:buChar char="Ø"/>
            </a:pPr>
            <a:endParaRPr kumimoji="0" lang="en-US" altLang="en-US" sz="2700" u="none" strike="noStrike" cap="none" normalizeH="0" baseline="0" dirty="0">
              <a:ln>
                <a:noFill/>
              </a:ln>
              <a:latin typeface="Calisto MT" panose="02040603050505030304" pitchFamily="18" charset="0"/>
            </a:endParaRPr>
          </a:p>
          <a:p>
            <a:pPr lvl="0" algn="just">
              <a:buClrTx/>
              <a:buSzTx/>
              <a:buFont typeface="Wingdings" panose="05000000000000000000" pitchFamily="2" charset="2"/>
              <a:buChar char="Ø"/>
            </a:pPr>
            <a:endParaRPr kumimoji="0" lang="en-US" altLang="en-US" sz="2700" i="0" u="none" strike="noStrike" cap="none" normalizeH="0" baseline="0" dirty="0">
              <a:ln>
                <a:noFill/>
              </a:ln>
              <a:effectLst/>
              <a:latin typeface="Calisto MT" panose="02040603050505030304" pitchFamily="18" charset="0"/>
            </a:endParaRPr>
          </a:p>
        </p:txBody>
      </p:sp>
      <p:sp>
        <p:nvSpPr>
          <p:cNvPr id="8" name="Rectangle 5">
            <a:extLst>
              <a:ext uri="{FF2B5EF4-FFF2-40B4-BE49-F238E27FC236}">
                <a16:creationId xmlns:a16="http://schemas.microsoft.com/office/drawing/2014/main" id="{E9A11742-E789-6E12-E705-447C536D8B4C}"/>
              </a:ext>
            </a:extLst>
          </p:cNvPr>
          <p:cNvSpPr>
            <a:spLocks noChangeArrowheads="1"/>
          </p:cNvSpPr>
          <p:nvPr/>
        </p:nvSpPr>
        <p:spPr bwMode="auto">
          <a:xfrm>
            <a:off x="0" y="-233065"/>
            <a:ext cx="1295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2700" b="0" i="0" u="none" strike="noStrike" cap="none" normalizeH="0" baseline="0" dirty="0">
                <a:ln>
                  <a:noFill/>
                </a:ln>
                <a:solidFill>
                  <a:srgbClr val="000000"/>
                </a:solidFill>
                <a:effectLst/>
                <a:latin typeface="Calisto MT" panose="02040603050505030304" pitchFamily="18" charset="0"/>
              </a:rPr>
            </a:br>
            <a:endParaRPr kumimoji="0" lang="en-US" altLang="en-US" sz="2700" b="0" i="0" u="none" strike="noStrike" cap="none" normalizeH="0" baseline="0" dirty="0">
              <a:ln>
                <a:noFill/>
              </a:ln>
              <a:solidFill>
                <a:schemeClr val="tx1"/>
              </a:solidFill>
              <a:effectLst/>
              <a:latin typeface="Calisto MT" panose="02040603050505030304" pitchFamily="18" charset="0"/>
            </a:endParaRPr>
          </a:p>
        </p:txBody>
      </p:sp>
      <p:sp>
        <p:nvSpPr>
          <p:cNvPr id="10" name="Title 9">
            <a:extLst>
              <a:ext uri="{FF2B5EF4-FFF2-40B4-BE49-F238E27FC236}">
                <a16:creationId xmlns:a16="http://schemas.microsoft.com/office/drawing/2014/main" id="{505CB037-AE5D-FBD9-6381-4D32481555BD}"/>
              </a:ext>
            </a:extLst>
          </p:cNvPr>
          <p:cNvSpPr>
            <a:spLocks noGrp="1"/>
          </p:cNvSpPr>
          <p:nvPr>
            <p:ph type="title"/>
          </p:nvPr>
        </p:nvSpPr>
        <p:spPr/>
        <p:txBody>
          <a:bodyPr>
            <a:normAutofit/>
          </a:bodyPr>
          <a:lstStyle/>
          <a:p>
            <a:r>
              <a:rPr lang="en-US" sz="5000" b="1" i="0" dirty="0">
                <a:solidFill>
                  <a:srgbClr val="C00000"/>
                </a:solidFill>
                <a:effectLst/>
                <a:latin typeface="Times New Roman" panose="02020603050405020304" pitchFamily="18" charset="0"/>
                <a:cs typeface="Times New Roman" panose="02020603050405020304" pitchFamily="18" charset="0"/>
              </a:rPr>
              <a:t>Existing System</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0CBC526-8C8B-8D8C-0803-E983D3D3464D}"/>
              </a:ext>
            </a:extLst>
          </p:cNvPr>
          <p:cNvSpPr txBox="1"/>
          <p:nvPr/>
        </p:nvSpPr>
        <p:spPr>
          <a:xfrm>
            <a:off x="849243" y="1649115"/>
            <a:ext cx="10337800" cy="4832092"/>
          </a:xfrm>
          <a:prstGeom prst="rect">
            <a:avLst/>
          </a:prstGeom>
          <a:noFill/>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current system for accessing e-government schemes, represented by platforms like </a:t>
            </a:r>
            <a:r>
              <a:rPr lang="en-US" sz="2800" dirty="0" err="1">
                <a:latin typeface="Times New Roman" panose="02020603050405020304" pitchFamily="18" charset="0"/>
                <a:cs typeface="Times New Roman" panose="02020603050405020304" pitchFamily="18" charset="0"/>
              </a:rPr>
              <a:t>JanSamarth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MyScheme</a:t>
            </a:r>
            <a:r>
              <a:rPr lang="en-US" sz="2800" dirty="0">
                <a:latin typeface="Times New Roman" panose="02020603050405020304" pitchFamily="18" charset="0"/>
                <a:cs typeface="Times New Roman" panose="02020603050405020304" pitchFamily="18" charset="0"/>
              </a:rPr>
              <a:t> , and the National Portal of India, faces significant challenges. These platforms operate independently, making it hard for citizens to find complete and updated information about available schemes. Navigating multiple websites leads to confusion and duplicate efforts, as individuals fill out repetitive forms and gather information from various sources. This decentralized setup also hampers policymakers' ability to evaluate scheme effectiveness and identify areas for improvement. Simplifying access to e-government schemes is essential for enhancing citizen engagement and streamlining administrative processes.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95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74E6D76-D589-6360-B240-768F2D9EAD77}"/>
              </a:ext>
            </a:extLst>
          </p:cNvPr>
          <p:cNvSpPr>
            <a:spLocks noGrp="1" noChangeArrowheads="1"/>
          </p:cNvSpPr>
          <p:nvPr>
            <p:ph sz="quarter" idx="1"/>
          </p:nvPr>
        </p:nvSpPr>
        <p:spPr bwMode="auto">
          <a:xfrm>
            <a:off x="812800" y="3220491"/>
            <a:ext cx="10769600" cy="164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buClrTx/>
              <a:buSzTx/>
              <a:buNone/>
            </a:pPr>
            <a:endParaRPr lang="en-US" sz="2700" b="1" i="0" dirty="0">
              <a:effectLst/>
              <a:latin typeface="Calisto MT" panose="02040603050505030304" pitchFamily="18" charset="0"/>
            </a:endParaRPr>
          </a:p>
          <a:p>
            <a:pPr algn="just">
              <a:buClrTx/>
              <a:buSzTx/>
              <a:buFont typeface="Wingdings" panose="05000000000000000000" pitchFamily="2" charset="2"/>
              <a:buChar char="Ø"/>
            </a:pPr>
            <a:endParaRPr kumimoji="0" lang="en-US" altLang="en-US" sz="2700" u="none" strike="noStrike" cap="none" normalizeH="0" baseline="0" dirty="0">
              <a:ln>
                <a:noFill/>
              </a:ln>
              <a:latin typeface="Calisto MT" panose="02040603050505030304" pitchFamily="18" charset="0"/>
            </a:endParaRPr>
          </a:p>
          <a:p>
            <a:pPr lvl="0" algn="just">
              <a:buClrTx/>
              <a:buSzTx/>
              <a:buFont typeface="Wingdings" panose="05000000000000000000" pitchFamily="2" charset="2"/>
              <a:buChar char="Ø"/>
            </a:pPr>
            <a:endParaRPr kumimoji="0" lang="en-US" altLang="en-US" sz="2700" i="0" u="none" strike="noStrike" cap="none" normalizeH="0" baseline="0" dirty="0">
              <a:ln>
                <a:noFill/>
              </a:ln>
              <a:effectLst/>
              <a:latin typeface="Calisto MT" panose="02040603050505030304" pitchFamily="18" charset="0"/>
            </a:endParaRPr>
          </a:p>
        </p:txBody>
      </p:sp>
      <p:sp>
        <p:nvSpPr>
          <p:cNvPr id="8" name="Rectangle 5">
            <a:extLst>
              <a:ext uri="{FF2B5EF4-FFF2-40B4-BE49-F238E27FC236}">
                <a16:creationId xmlns:a16="http://schemas.microsoft.com/office/drawing/2014/main" id="{E9A11742-E789-6E12-E705-447C536D8B4C}"/>
              </a:ext>
            </a:extLst>
          </p:cNvPr>
          <p:cNvSpPr>
            <a:spLocks noChangeArrowheads="1"/>
          </p:cNvSpPr>
          <p:nvPr/>
        </p:nvSpPr>
        <p:spPr bwMode="auto">
          <a:xfrm>
            <a:off x="0" y="-233065"/>
            <a:ext cx="1295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2700" b="0" i="0" u="none" strike="noStrike" cap="none" normalizeH="0" baseline="0" dirty="0">
                <a:ln>
                  <a:noFill/>
                </a:ln>
                <a:solidFill>
                  <a:srgbClr val="000000"/>
                </a:solidFill>
                <a:effectLst/>
                <a:latin typeface="Calisto MT" panose="02040603050505030304" pitchFamily="18" charset="0"/>
              </a:rPr>
            </a:br>
            <a:endParaRPr kumimoji="0" lang="en-US" altLang="en-US" sz="2700" b="0" i="0" u="none" strike="noStrike" cap="none" normalizeH="0" baseline="0" dirty="0">
              <a:ln>
                <a:noFill/>
              </a:ln>
              <a:solidFill>
                <a:schemeClr val="tx1"/>
              </a:solidFill>
              <a:effectLst/>
              <a:latin typeface="Calisto MT" panose="02040603050505030304" pitchFamily="18" charset="0"/>
            </a:endParaRPr>
          </a:p>
        </p:txBody>
      </p:sp>
      <p:sp>
        <p:nvSpPr>
          <p:cNvPr id="10" name="Title 9">
            <a:extLst>
              <a:ext uri="{FF2B5EF4-FFF2-40B4-BE49-F238E27FC236}">
                <a16:creationId xmlns:a16="http://schemas.microsoft.com/office/drawing/2014/main" id="{505CB037-AE5D-FBD9-6381-4D32481555BD}"/>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Proposed</a:t>
            </a:r>
            <a:r>
              <a:rPr lang="en-US" sz="5000" b="1" i="0" dirty="0">
                <a:solidFill>
                  <a:srgbClr val="C00000"/>
                </a:solidFill>
                <a:effectLst/>
                <a:latin typeface="Times New Roman" panose="02020603050405020304" pitchFamily="18" charset="0"/>
                <a:cs typeface="Times New Roman" panose="02020603050405020304" pitchFamily="18" charset="0"/>
              </a:rPr>
              <a:t> System</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0CBC526-8C8B-8D8C-0803-E983D3D3464D}"/>
              </a:ext>
            </a:extLst>
          </p:cNvPr>
          <p:cNvSpPr txBox="1"/>
          <p:nvPr/>
        </p:nvSpPr>
        <p:spPr>
          <a:xfrm>
            <a:off x="609600" y="1662367"/>
            <a:ext cx="10972800" cy="4832092"/>
          </a:xfrm>
          <a:prstGeom prst="rect">
            <a:avLst/>
          </a:prstGeom>
          <a:noFill/>
        </p:spPr>
        <p:txBody>
          <a:bodyPr wrap="square">
            <a:spAutoFit/>
          </a:bodyPr>
          <a:lstStyle/>
          <a:p>
            <a:pPr algn="just"/>
            <a:r>
              <a:rPr lang="en-US" sz="2800" b="0" i="0" dirty="0">
                <a:effectLst/>
                <a:latin typeface="Times New Roman" panose="02020603050405020304" pitchFamily="18" charset="0"/>
                <a:cs typeface="Times New Roman" panose="02020603050405020304" pitchFamily="18" charset="0"/>
              </a:rPr>
              <a:t>The proposed system wants to fix the problems that the existing system has by creating a unified and user-friendly platform that's easy for everyone to use and has all the government schemes in one place. Here's an outline of the proposed system:</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Sort schemes into categories like education, healthcare, etc., so people can find what they want easily.</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Use pictures and links to show how schemes are connected.</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Make one website for all government schemes.</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Give clear info about each scheme, like what it's for and who can use it.</a:t>
            </a:r>
          </a:p>
          <a:p>
            <a:pPr marL="457200" indent="-457200" algn="just">
              <a:buFont typeface="Arial" panose="020B0604020202020204" pitchFamily="34" charset="0"/>
              <a:buChar char="•"/>
            </a:pPr>
            <a:r>
              <a:rPr lang="en-US" sz="2800" b="0" i="0" dirty="0">
                <a:effectLst/>
                <a:latin typeface="Times New Roman" panose="02020603050405020304" pitchFamily="18" charset="0"/>
                <a:cs typeface="Times New Roman" panose="02020603050405020304" pitchFamily="18" charset="0"/>
              </a:rPr>
              <a:t>Integrate a “Contact Us" for direct user assistance by trained employees, ensuring prompt support and improving user experience.</a:t>
            </a:r>
          </a:p>
        </p:txBody>
      </p:sp>
    </p:spTree>
    <p:extLst>
      <p:ext uri="{BB962C8B-B14F-4D97-AF65-F5344CB8AC3E}">
        <p14:creationId xmlns:p14="http://schemas.microsoft.com/office/powerpoint/2010/main" val="26721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F7F2-F241-C0F7-05BF-762927CDD31C}"/>
              </a:ext>
            </a:extLst>
          </p:cNvPr>
          <p:cNvSpPr>
            <a:spLocks noGrp="1"/>
          </p:cNvSpPr>
          <p:nvPr>
            <p:ph type="title"/>
          </p:nvPr>
        </p:nvSpPr>
        <p:spPr/>
        <p:txBody>
          <a:bodyPr>
            <a:normAutofit/>
          </a:bodyPr>
          <a:lstStyle/>
          <a:p>
            <a:r>
              <a:rPr lang="en-IN" sz="5000" b="1" dirty="0">
                <a:solidFill>
                  <a:srgbClr val="C00000"/>
                </a:solidFill>
                <a:latin typeface="Times New Roman" panose="02020603050405020304" pitchFamily="18" charset="0"/>
                <a:cs typeface="Times New Roman" panose="02020603050405020304" pitchFamily="18" charset="0"/>
              </a:rPr>
              <a:t>Tools &amp; Technology</a:t>
            </a:r>
            <a:endParaRPr lang="en-IN" sz="5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6E6EB5A-4384-BB27-3A0B-0D924C71366A}"/>
              </a:ext>
            </a:extLst>
          </p:cNvPr>
          <p:cNvSpPr>
            <a:spLocks noGrp="1"/>
          </p:cNvSpPr>
          <p:nvPr>
            <p:ph sz="quarter" idx="1"/>
          </p:nvPr>
        </p:nvSpPr>
        <p:spPr>
          <a:xfrm>
            <a:off x="820530" y="1676400"/>
            <a:ext cx="10871200" cy="5029200"/>
          </a:xfrm>
        </p:spPr>
        <p:txBody>
          <a:bodyPr numCol="2">
            <a:noAutofit/>
          </a:bodyPr>
          <a:lstStyle/>
          <a:p>
            <a:pPr marL="0" indent="0" rtl="0" eaLnBrk="1" latinLnBrk="0" hangingPunct="1">
              <a:spcBef>
                <a:spcPts val="700"/>
              </a:spcBef>
              <a:spcAft>
                <a:spcPts val="0"/>
              </a:spcAft>
              <a:buClr>
                <a:schemeClr val="accent2"/>
              </a:buClr>
              <a:buSzPct val="60000"/>
              <a:buNone/>
            </a:pPr>
            <a:r>
              <a:rPr lang="en-US" sz="2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Technology-</a:t>
            </a:r>
          </a:p>
          <a:p>
            <a:r>
              <a:rPr lang="en-US" sz="2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HTML: Structure for web content.</a:t>
            </a:r>
            <a:endParaRPr lang="en-IN" sz="2800" dirty="0">
              <a:effectLst/>
              <a:latin typeface="Times New Roman" panose="02020603050405020304" pitchFamily="18" charset="0"/>
              <a:cs typeface="Times New Roman" panose="02020603050405020304" pitchFamily="18" charset="0"/>
            </a:endParaRPr>
          </a:p>
          <a:p>
            <a:r>
              <a:rPr lang="en-US" sz="2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CSS: Styling for web content.</a:t>
            </a:r>
            <a:endParaRPr lang="en-IN" sz="2800" dirty="0">
              <a:effectLst/>
              <a:latin typeface="Times New Roman" panose="02020603050405020304" pitchFamily="18" charset="0"/>
              <a:cs typeface="Times New Roman" panose="02020603050405020304" pitchFamily="18" charset="0"/>
            </a:endParaRPr>
          </a:p>
          <a:p>
            <a:r>
              <a:rPr lang="en-US" sz="2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JavaScript: Interactivity and behavior.</a:t>
            </a:r>
            <a:endParaRPr lang="en-IN" sz="2800" dirty="0">
              <a:effectLst/>
              <a:latin typeface="Times New Roman" panose="02020603050405020304" pitchFamily="18" charset="0"/>
              <a:cs typeface="Times New Roman" panose="02020603050405020304" pitchFamily="18" charset="0"/>
            </a:endParaRPr>
          </a:p>
          <a:p>
            <a:r>
              <a:rPr lang="en-US" sz="2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MySQL: Data storage and retrieval.</a:t>
            </a:r>
            <a:endParaRPr lang="en-IN" sz="2800" dirty="0">
              <a:latin typeface="Times New Roman" panose="02020603050405020304" pitchFamily="18" charset="0"/>
              <a:cs typeface="Times New Roman" panose="02020603050405020304" pitchFamily="18" charset="0"/>
            </a:endParaRPr>
          </a:p>
          <a:p>
            <a:r>
              <a:rPr lang="en-US" sz="2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PHP: Connection with webpage for user login.</a:t>
            </a:r>
          </a:p>
          <a:p>
            <a:pPr>
              <a:lnSpc>
                <a:spcPct val="150000"/>
              </a:lnSpc>
            </a:pPr>
            <a:endParaRPr lang="en-IN" sz="2800" dirty="0">
              <a:effectLst/>
              <a:latin typeface="Times New Roman" panose="02020603050405020304" pitchFamily="18" charset="0"/>
              <a:cs typeface="Times New Roman" panose="02020603050405020304" pitchFamily="18" charset="0"/>
            </a:endParaRPr>
          </a:p>
          <a:p>
            <a:pPr marL="0" indent="0" algn="just" rtl="0" eaLnBrk="1" latinLnBrk="0" hangingPunct="1">
              <a:spcBef>
                <a:spcPts val="700"/>
              </a:spcBef>
              <a:spcAft>
                <a:spcPts val="0"/>
              </a:spcAft>
              <a:buNone/>
            </a:pPr>
            <a:r>
              <a:rPr lang="en-US" sz="2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Tools-</a:t>
            </a:r>
          </a:p>
          <a:p>
            <a:pPr algn="just"/>
            <a:r>
              <a:rPr lang="en-US" sz="2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Visual Studio Code (VS Code): Code editing and development.</a:t>
            </a:r>
          </a:p>
          <a:p>
            <a:pPr algn="just"/>
            <a:r>
              <a:rPr lang="en-US" sz="2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XAMPP server: For using MySQL</a:t>
            </a:r>
            <a:endParaRPr lang="en-IN" sz="2800" dirty="0">
              <a:effectLst/>
              <a:latin typeface="Times New Roman" panose="02020603050405020304" pitchFamily="18" charset="0"/>
              <a:cs typeface="Times New Roman" panose="02020603050405020304" pitchFamily="18" charset="0"/>
            </a:endParaRPr>
          </a:p>
          <a:p>
            <a:pPr algn="just"/>
            <a:endParaRPr lang="en-IN" sz="2800" dirty="0">
              <a:effectLst/>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FDFB8AA-3114-F2A4-58A1-E1E877D654F0}"/>
              </a:ext>
            </a:extLst>
          </p:cNvPr>
          <p:cNvCxnSpPr>
            <a:cxnSpLocks/>
          </p:cNvCxnSpPr>
          <p:nvPr/>
        </p:nvCxnSpPr>
        <p:spPr>
          <a:xfrm>
            <a:off x="6256130" y="1447800"/>
            <a:ext cx="0" cy="54102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2281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FC513-2A19-189D-8DA2-6DEFF7BADE1E}"/>
              </a:ext>
            </a:extLst>
          </p:cNvPr>
          <p:cNvSpPr>
            <a:spLocks noGrp="1"/>
          </p:cNvSpPr>
          <p:nvPr>
            <p:ph type="title"/>
          </p:nvPr>
        </p:nvSpPr>
        <p:spPr>
          <a:xfrm>
            <a:off x="838200" y="533400"/>
            <a:ext cx="10871200" cy="990600"/>
          </a:xfrm>
        </p:spPr>
        <p:txBody>
          <a:bodyPr>
            <a:normAutofit fontScale="90000"/>
          </a:bodyPr>
          <a:lstStyle/>
          <a:p>
            <a:r>
              <a:rPr lang="en-IN" sz="5600" b="1" dirty="0">
                <a:solidFill>
                  <a:srgbClr val="C00000"/>
                </a:solidFill>
                <a:latin typeface="Times New Roman" panose="02020603050405020304" pitchFamily="18" charset="0"/>
                <a:cs typeface="Times New Roman" panose="02020603050405020304" pitchFamily="18" charset="0"/>
              </a:rPr>
              <a:t>Implementation</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3" name="Picture 5">
            <a:extLst>
              <a:ext uri="{FF2B5EF4-FFF2-40B4-BE49-F238E27FC236}">
                <a16:creationId xmlns:a16="http://schemas.microsoft.com/office/drawing/2014/main" id="{6417EE81-393C-736A-8E60-CAF2A602C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036500"/>
            <a:ext cx="8497962" cy="42309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B5D55A-20F2-0B34-5109-A27EAC4A9432}"/>
              </a:ext>
            </a:extLst>
          </p:cNvPr>
          <p:cNvSpPr txBox="1"/>
          <p:nvPr/>
        </p:nvSpPr>
        <p:spPr>
          <a:xfrm>
            <a:off x="4495800" y="6076950"/>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Figure 1.1 Home page</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6321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16">
            <a:extLst>
              <a:ext uri="{FF2B5EF4-FFF2-40B4-BE49-F238E27FC236}">
                <a16:creationId xmlns:a16="http://schemas.microsoft.com/office/drawing/2014/main" id="{D20C4AC7-1A8E-8C83-0354-24F61972A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838200"/>
            <a:ext cx="8229600" cy="44199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a:extLst>
              <a:ext uri="{FF2B5EF4-FFF2-40B4-BE49-F238E27FC236}">
                <a16:creationId xmlns:a16="http://schemas.microsoft.com/office/drawing/2014/main" id="{7B4CE5A2-75F9-0493-8CA2-B83AA5B9ED2D}"/>
              </a:ext>
            </a:extLst>
          </p:cNvPr>
          <p:cNvSpPr>
            <a:spLocks noChangeArrowheads="1"/>
          </p:cNvSpPr>
          <p:nvPr/>
        </p:nvSpPr>
        <p:spPr bwMode="auto">
          <a:xfrm>
            <a:off x="4596608" y="5446627"/>
            <a:ext cx="257333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Figure 1.2 Login page</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11">
            <a:extLst>
              <a:ext uri="{FF2B5EF4-FFF2-40B4-BE49-F238E27FC236}">
                <a16:creationId xmlns:a16="http://schemas.microsoft.com/office/drawing/2014/main" id="{E3AB5B07-A562-AADC-0FAC-30EA67082ACB}"/>
              </a:ext>
            </a:extLst>
          </p:cNvPr>
          <p:cNvSpPr>
            <a:spLocks noChangeArrowheads="1"/>
          </p:cNvSpPr>
          <p:nvPr/>
        </p:nvSpPr>
        <p:spPr bwMode="auto">
          <a:xfrm>
            <a:off x="0" y="13585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Tw Cen MT"/>
              <a:ea typeface="+mn-ea"/>
              <a:cs typeface="+mn-cs"/>
            </a:endParaRPr>
          </a:p>
        </p:txBody>
      </p:sp>
    </p:spTree>
    <p:extLst>
      <p:ext uri="{BB962C8B-B14F-4D97-AF65-F5344CB8AC3E}">
        <p14:creationId xmlns:p14="http://schemas.microsoft.com/office/powerpoint/2010/main" val="2350433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0893411E-84EE-42E2-9EB5-60F2FFD26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685800"/>
            <a:ext cx="8229600" cy="45957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C7D57D-CF2C-03EC-964F-3C9D4E3C056D}"/>
              </a:ext>
            </a:extLst>
          </p:cNvPr>
          <p:cNvSpPr txBox="1"/>
          <p:nvPr/>
        </p:nvSpPr>
        <p:spPr>
          <a:xfrm>
            <a:off x="5105400" y="5281551"/>
            <a:ext cx="609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Figure 1.3 Schemes</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0954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9">
            <a:extLst>
              <a:ext uri="{FF2B5EF4-FFF2-40B4-BE49-F238E27FC236}">
                <a16:creationId xmlns:a16="http://schemas.microsoft.com/office/drawing/2014/main" id="{8EE547B7-D6DA-7C47-A2F1-12EB4F1928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526256"/>
            <a:ext cx="5366482" cy="254093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0">
            <a:extLst>
              <a:ext uri="{FF2B5EF4-FFF2-40B4-BE49-F238E27FC236}">
                <a16:creationId xmlns:a16="http://schemas.microsoft.com/office/drawing/2014/main" id="{89877ED9-2EE6-8E82-CAA1-37B5BE88CB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3733800"/>
            <a:ext cx="5218624" cy="24695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93DF1BA7-6D05-834E-8BE3-0ED373CBCFB4}"/>
              </a:ext>
            </a:extLst>
          </p:cNvPr>
          <p:cNvSpPr>
            <a:spLocks noChangeArrowheads="1"/>
          </p:cNvSpPr>
          <p:nvPr/>
        </p:nvSpPr>
        <p:spPr bwMode="auto">
          <a:xfrm>
            <a:off x="3047999" y="-468048"/>
            <a:ext cx="9829800" cy="43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Tw Cen MT"/>
              <a:ea typeface="+mn-ea"/>
              <a:cs typeface="+mn-cs"/>
            </a:endParaRPr>
          </a:p>
        </p:txBody>
      </p:sp>
      <p:sp>
        <p:nvSpPr>
          <p:cNvPr id="3" name="Rectangle 4">
            <a:extLst>
              <a:ext uri="{FF2B5EF4-FFF2-40B4-BE49-F238E27FC236}">
                <a16:creationId xmlns:a16="http://schemas.microsoft.com/office/drawing/2014/main" id="{C50BEA0D-F106-A5B0-8015-79DA83E7F085}"/>
              </a:ext>
            </a:extLst>
          </p:cNvPr>
          <p:cNvSpPr>
            <a:spLocks noChangeArrowheads="1"/>
          </p:cNvSpPr>
          <p:nvPr/>
        </p:nvSpPr>
        <p:spPr bwMode="auto">
          <a:xfrm>
            <a:off x="3047999" y="3211776"/>
            <a:ext cx="98298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Tw Cen MT"/>
              <a:ea typeface="+mn-ea"/>
              <a:cs typeface="+mn-cs"/>
            </a:endParaRPr>
          </a:p>
        </p:txBody>
      </p:sp>
      <p:sp>
        <p:nvSpPr>
          <p:cNvPr id="4" name="Rectangle 5">
            <a:extLst>
              <a:ext uri="{FF2B5EF4-FFF2-40B4-BE49-F238E27FC236}">
                <a16:creationId xmlns:a16="http://schemas.microsoft.com/office/drawing/2014/main" id="{DDB51ECC-0E9A-0AAA-68DA-D37608303CDC}"/>
              </a:ext>
            </a:extLst>
          </p:cNvPr>
          <p:cNvSpPr>
            <a:spLocks noChangeArrowheads="1"/>
          </p:cNvSpPr>
          <p:nvPr/>
        </p:nvSpPr>
        <p:spPr bwMode="auto">
          <a:xfrm>
            <a:off x="4343400" y="6180892"/>
            <a:ext cx="98298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Figure 1.4 Contact Us</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70151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7BAACE-2D60-C4FA-34AD-78B4BB39AC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90599"/>
            <a:ext cx="8229600" cy="4385453"/>
          </a:xfrm>
          <a:prstGeom prst="rect">
            <a:avLst/>
          </a:prstGeom>
          <a:noFill/>
        </p:spPr>
      </p:pic>
      <p:sp>
        <p:nvSpPr>
          <p:cNvPr id="10" name="TextBox 9">
            <a:extLst>
              <a:ext uri="{FF2B5EF4-FFF2-40B4-BE49-F238E27FC236}">
                <a16:creationId xmlns:a16="http://schemas.microsoft.com/office/drawing/2014/main" id="{70C6461E-5FE9-B399-579F-337D18B7ACA6}"/>
              </a:ext>
            </a:extLst>
          </p:cNvPr>
          <p:cNvSpPr txBox="1"/>
          <p:nvPr/>
        </p:nvSpPr>
        <p:spPr>
          <a:xfrm>
            <a:off x="2895600" y="5368738"/>
            <a:ext cx="6094070" cy="498663"/>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Figure 1.5 Application page</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731025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000" b="1" dirty="0">
                <a:solidFill>
                  <a:srgbClr val="C00000"/>
                </a:solidFill>
                <a:latin typeface="Times New Roman" panose="02020603050405020304" pitchFamily="18" charset="0"/>
                <a:cs typeface="Times New Roman" panose="02020603050405020304" pitchFamily="18" charset="0"/>
              </a:rPr>
              <a:t>Outlines</a:t>
            </a:r>
          </a:p>
        </p:txBody>
      </p:sp>
      <p:sp>
        <p:nvSpPr>
          <p:cNvPr id="3" name="Content Placeholder 2"/>
          <p:cNvSpPr>
            <a:spLocks noGrp="1"/>
          </p:cNvSpPr>
          <p:nvPr>
            <p:ph sz="quarter" idx="1"/>
          </p:nvPr>
        </p:nvSpPr>
        <p:spPr>
          <a:xfrm>
            <a:off x="838200" y="1600200"/>
            <a:ext cx="7315200" cy="5334000"/>
          </a:xfrm>
        </p:spPr>
        <p:txBody>
          <a:bodyPr>
            <a:noAutofit/>
          </a:bodyPr>
          <a:lstStyle/>
          <a:p>
            <a:pPr algn="just"/>
            <a:r>
              <a:rPr lang="en-IN" sz="2800" dirty="0">
                <a:latin typeface="Times New Roman" panose="02020603050405020304" pitchFamily="18" charset="0"/>
                <a:cs typeface="Times New Roman" panose="02020603050405020304" pitchFamily="18" charset="0"/>
              </a:rPr>
              <a:t>Abstract         </a:t>
            </a:r>
          </a:p>
          <a:p>
            <a:pPr algn="just"/>
            <a:r>
              <a:rPr lang="en-IN" sz="2800" dirty="0">
                <a:latin typeface="Times New Roman" panose="02020603050405020304" pitchFamily="18" charset="0"/>
                <a:cs typeface="Times New Roman" panose="02020603050405020304" pitchFamily="18" charset="0"/>
              </a:rPr>
              <a:t>Introduction</a:t>
            </a:r>
          </a:p>
          <a:p>
            <a:pPr algn="just"/>
            <a:r>
              <a:rPr lang="en-US" sz="2800" dirty="0">
                <a:latin typeface="Times New Roman" panose="02020603050405020304" pitchFamily="18" charset="0"/>
                <a:cs typeface="Times New Roman" panose="02020603050405020304" pitchFamily="18" charset="0"/>
              </a:rPr>
              <a:t>Advantages</a:t>
            </a:r>
          </a:p>
          <a:p>
            <a:pPr algn="just"/>
            <a:r>
              <a:rPr lang="en-US" sz="2800" dirty="0">
                <a:latin typeface="Times New Roman" panose="02020603050405020304" pitchFamily="18" charset="0"/>
                <a:cs typeface="Times New Roman" panose="02020603050405020304" pitchFamily="18" charset="0"/>
              </a:rPr>
              <a:t>Disadvantages</a:t>
            </a:r>
          </a:p>
          <a:p>
            <a:pPr algn="just"/>
            <a:r>
              <a:rPr lang="en-IN" sz="2800" dirty="0">
                <a:latin typeface="Times New Roman" panose="02020603050405020304" pitchFamily="18" charset="0"/>
                <a:cs typeface="Times New Roman" panose="02020603050405020304" pitchFamily="18" charset="0"/>
              </a:rPr>
              <a:t>Diagrams (E-R , Use case , System flow)</a:t>
            </a:r>
          </a:p>
          <a:p>
            <a:pPr algn="just"/>
            <a:r>
              <a:rPr lang="en-IN" sz="2800" dirty="0">
                <a:latin typeface="Times New Roman" panose="02020603050405020304" pitchFamily="18" charset="0"/>
                <a:cs typeface="Times New Roman" panose="02020603050405020304" pitchFamily="18" charset="0"/>
              </a:rPr>
              <a:t>Existing System</a:t>
            </a:r>
          </a:p>
          <a:p>
            <a:pPr algn="just"/>
            <a:r>
              <a:rPr lang="en-IN" sz="2800" dirty="0">
                <a:latin typeface="Times New Roman" panose="02020603050405020304" pitchFamily="18" charset="0"/>
                <a:cs typeface="Times New Roman" panose="02020603050405020304" pitchFamily="18" charset="0"/>
              </a:rPr>
              <a:t>Proposed System</a:t>
            </a:r>
          </a:p>
          <a:p>
            <a:pPr algn="just"/>
            <a:r>
              <a:rPr lang="en-IN" sz="2800" dirty="0">
                <a:latin typeface="Times New Roman" panose="02020603050405020304" pitchFamily="18" charset="0"/>
                <a:cs typeface="Times New Roman" panose="02020603050405020304" pitchFamily="18" charset="0"/>
              </a:rPr>
              <a:t>Tools &amp; Technology</a:t>
            </a:r>
          </a:p>
          <a:p>
            <a:pPr algn="just"/>
            <a:r>
              <a:rPr lang="en-US" sz="2800" dirty="0">
                <a:latin typeface="Times New Roman" panose="02020603050405020304" pitchFamily="18" charset="0"/>
                <a:cs typeface="Times New Roman" panose="02020603050405020304" pitchFamily="18" charset="0"/>
              </a:rPr>
              <a:t>Implementation </a:t>
            </a:r>
          </a:p>
          <a:p>
            <a:pPr algn="just"/>
            <a:r>
              <a:rPr lang="en-US" sz="2800" dirty="0">
                <a:latin typeface="Times New Roman" panose="02020603050405020304" pitchFamily="18" charset="0"/>
                <a:cs typeface="Times New Roman" panose="02020603050405020304" pitchFamily="18" charset="0"/>
              </a:rPr>
              <a:t>Code</a:t>
            </a:r>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91798-8422-4851-BD0E-01C5B869F7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457200"/>
            <a:ext cx="3429000" cy="5438775"/>
          </a:xfrm>
          <a:prstGeom prst="rect">
            <a:avLst/>
          </a:prstGeom>
          <a:noFill/>
        </p:spPr>
      </p:pic>
      <p:sp>
        <p:nvSpPr>
          <p:cNvPr id="5" name="TextBox 4">
            <a:extLst>
              <a:ext uri="{FF2B5EF4-FFF2-40B4-BE49-F238E27FC236}">
                <a16:creationId xmlns:a16="http://schemas.microsoft.com/office/drawing/2014/main" id="{B1C54DFD-5774-FE13-658B-E76C482979DD}"/>
              </a:ext>
            </a:extLst>
          </p:cNvPr>
          <p:cNvSpPr txBox="1"/>
          <p:nvPr/>
        </p:nvSpPr>
        <p:spPr>
          <a:xfrm>
            <a:off x="2971800" y="6019800"/>
            <a:ext cx="6094070" cy="498663"/>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Figure 1.6 Mobile interface</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602829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9F6BF-028A-F610-4251-D4BEC99703EE}"/>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Code</a:t>
            </a:r>
            <a:endParaRPr lang="en-IN" sz="5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EF0E0F5-7F45-8588-AD99-7C0C01DEB795}"/>
              </a:ext>
            </a:extLst>
          </p:cNvPr>
          <p:cNvPicPr>
            <a:picLocks noChangeAspect="1"/>
          </p:cNvPicPr>
          <p:nvPr/>
        </p:nvPicPr>
        <p:blipFill>
          <a:blip r:embed="rId2"/>
          <a:stretch>
            <a:fillRect/>
          </a:stretch>
        </p:blipFill>
        <p:spPr>
          <a:xfrm>
            <a:off x="2362200" y="1524000"/>
            <a:ext cx="7772400" cy="4142245"/>
          </a:xfrm>
          <a:prstGeom prst="rect">
            <a:avLst/>
          </a:prstGeom>
        </p:spPr>
      </p:pic>
      <p:sp>
        <p:nvSpPr>
          <p:cNvPr id="4" name="TextBox 3">
            <a:extLst>
              <a:ext uri="{FF2B5EF4-FFF2-40B4-BE49-F238E27FC236}">
                <a16:creationId xmlns:a16="http://schemas.microsoft.com/office/drawing/2014/main" id="{DA6107FF-E4BF-0322-2C21-70719D40C757}"/>
              </a:ext>
            </a:extLst>
          </p:cNvPr>
          <p:cNvSpPr txBox="1"/>
          <p:nvPr/>
        </p:nvSpPr>
        <p:spPr>
          <a:xfrm>
            <a:off x="3505200" y="5486400"/>
            <a:ext cx="5560669" cy="66024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7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HTML CODE</a:t>
            </a:r>
            <a:endPar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36200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ED2CE8-8702-8B92-13BB-2044D068154E}"/>
              </a:ext>
            </a:extLst>
          </p:cNvPr>
          <p:cNvSpPr txBox="1"/>
          <p:nvPr/>
        </p:nvSpPr>
        <p:spPr>
          <a:xfrm>
            <a:off x="2667000" y="5486400"/>
            <a:ext cx="6398870" cy="74103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CSS CODE</a:t>
            </a:r>
            <a:endPar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pic>
        <p:nvPicPr>
          <p:cNvPr id="6" name="Picture 5">
            <a:extLst>
              <a:ext uri="{FF2B5EF4-FFF2-40B4-BE49-F238E27FC236}">
                <a16:creationId xmlns:a16="http://schemas.microsoft.com/office/drawing/2014/main" id="{826D4618-D2FB-67B3-2D14-2D966469AFB7}"/>
              </a:ext>
            </a:extLst>
          </p:cNvPr>
          <p:cNvPicPr>
            <a:picLocks noChangeAspect="1"/>
          </p:cNvPicPr>
          <p:nvPr/>
        </p:nvPicPr>
        <p:blipFill>
          <a:blip r:embed="rId2"/>
          <a:stretch>
            <a:fillRect/>
          </a:stretch>
        </p:blipFill>
        <p:spPr>
          <a:xfrm>
            <a:off x="1293470" y="533400"/>
            <a:ext cx="9601200" cy="5116892"/>
          </a:xfrm>
          <a:prstGeom prst="rect">
            <a:avLst/>
          </a:prstGeom>
        </p:spPr>
      </p:pic>
    </p:spTree>
    <p:extLst>
      <p:ext uri="{BB962C8B-B14F-4D97-AF65-F5344CB8AC3E}">
        <p14:creationId xmlns:p14="http://schemas.microsoft.com/office/powerpoint/2010/main" val="1567636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ED2CE8-8702-8B92-13BB-2044D068154E}"/>
              </a:ext>
            </a:extLst>
          </p:cNvPr>
          <p:cNvSpPr txBox="1"/>
          <p:nvPr/>
        </p:nvSpPr>
        <p:spPr>
          <a:xfrm>
            <a:off x="2667000" y="5486400"/>
            <a:ext cx="6398870" cy="66024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sz="6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JS CODE</a:t>
            </a:r>
            <a:endPar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pic>
        <p:nvPicPr>
          <p:cNvPr id="3" name="Picture 2">
            <a:extLst>
              <a:ext uri="{FF2B5EF4-FFF2-40B4-BE49-F238E27FC236}">
                <a16:creationId xmlns:a16="http://schemas.microsoft.com/office/drawing/2014/main" id="{359E0E3B-C70C-68FD-D9FF-248E999DA145}"/>
              </a:ext>
            </a:extLst>
          </p:cNvPr>
          <p:cNvPicPr>
            <a:picLocks noChangeAspect="1"/>
          </p:cNvPicPr>
          <p:nvPr/>
        </p:nvPicPr>
        <p:blipFill>
          <a:blip r:embed="rId2"/>
          <a:stretch>
            <a:fillRect/>
          </a:stretch>
        </p:blipFill>
        <p:spPr>
          <a:xfrm>
            <a:off x="1676400" y="533400"/>
            <a:ext cx="9067800" cy="5149119"/>
          </a:xfrm>
          <a:prstGeom prst="rect">
            <a:avLst/>
          </a:prstGeom>
        </p:spPr>
      </p:pic>
    </p:spTree>
    <p:extLst>
      <p:ext uri="{BB962C8B-B14F-4D97-AF65-F5344CB8AC3E}">
        <p14:creationId xmlns:p14="http://schemas.microsoft.com/office/powerpoint/2010/main" val="536141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0917" y="2786058"/>
            <a:ext cx="6047425" cy="156966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IN" sz="9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a:t>
            </a:r>
            <a:r>
              <a:rPr lang="en-IN" sz="9600" b="1" spc="50" dirty="0">
                <a:ln w="11430"/>
                <a:solidFill>
                  <a:schemeClr val="accent1">
                    <a:lumMod val="75000"/>
                  </a:schemeClr>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You</a:t>
            </a:r>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66700"/>
            <a:ext cx="10871200" cy="990600"/>
          </a:xfrm>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Abstract</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16864" y="1600200"/>
            <a:ext cx="10536936" cy="4495800"/>
          </a:xfrm>
        </p:spPr>
        <p:txBody>
          <a:bodyPr>
            <a:normAutofit/>
          </a:bodyPr>
          <a:lstStyle/>
          <a:p>
            <a:pPr marL="0" indent="0" algn="just">
              <a:buNone/>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Government schemes are used in various sectors to address specific challenges, promote development, and improve the well-being of citizens. </a:t>
            </a:r>
            <a:r>
              <a:rPr lang="en-US" altLang="en-US" sz="2800" i="0" dirty="0">
                <a:effectLst/>
                <a:latin typeface="Times New Roman" panose="02020603050405020304" pitchFamily="18" charset="0"/>
                <a:cs typeface="Times New Roman" panose="02020603050405020304" pitchFamily="18" charset="0"/>
              </a:rPr>
              <a:t>T</a:t>
            </a:r>
            <a:r>
              <a:rPr lang="en-US" sz="2800" i="0" dirty="0">
                <a:effectLst/>
                <a:latin typeface="Times New Roman" panose="02020603050405020304" pitchFamily="18" charset="0"/>
                <a:cs typeface="Times New Roman" panose="02020603050405020304" pitchFamily="18" charset="0"/>
              </a:rPr>
              <a:t>his abstract presents an overview of about why government plans for different areas are important, what they aim to do, and how they affect things by focusing on areas such as education, healthcare, infrastructure, and social welfare.</a:t>
            </a:r>
            <a:r>
              <a:rPr lang="en-US" sz="2800" b="0" i="0" dirty="0">
                <a:effectLst/>
                <a:latin typeface="Times New Roman" panose="02020603050405020304" pitchFamily="18" charset="0"/>
                <a:cs typeface="Times New Roman" panose="02020603050405020304" pitchFamily="18" charset="0"/>
              </a:rPr>
              <a:t> This project connects different government schemes together in one place. This helps different parts of the government work together, makes things more clear and open, and helps people make better choices. </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Introduction</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816864" y="1600200"/>
            <a:ext cx="10536936" cy="5029200"/>
          </a:xfrm>
        </p:spPr>
        <p:txBody>
          <a:bodyPr>
            <a:noAutofit/>
          </a:bodyPr>
          <a:lstStyle/>
          <a:p>
            <a:pPr marL="0" indent="0" algn="just">
              <a:buNone/>
            </a:pPr>
            <a:r>
              <a:rPr lang="en-US" sz="2800" b="0" i="0" dirty="0">
                <a:effectLst/>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a:t>
            </a:r>
            <a:r>
              <a:rPr lang="en-IN" sz="2800" b="1" dirty="0">
                <a:latin typeface="Times New Roman" panose="02020603050405020304" pitchFamily="18" charset="0"/>
                <a:cs typeface="Times New Roman" panose="02020603050405020304" pitchFamily="18" charset="0"/>
              </a:rPr>
              <a:t>eGovSchemes</a:t>
            </a:r>
            <a:r>
              <a:rPr lang="en-US" sz="2800" dirty="0">
                <a:solidFill>
                  <a:schemeClr val="tx1"/>
                </a:solidFill>
                <a:latin typeface="Times New Roman" panose="02020603050405020304" pitchFamily="18" charset="0"/>
                <a:cs typeface="Times New Roman" panose="02020603050405020304" pitchFamily="18" charset="0"/>
              </a:rPr>
              <a:t>”</a:t>
            </a:r>
            <a:r>
              <a:rPr lang="en-US" sz="2800" b="0" i="0" dirty="0">
                <a:effectLst/>
                <a:latin typeface="Times New Roman" panose="02020603050405020304" pitchFamily="18" charset="0"/>
                <a:cs typeface="Times New Roman" panose="02020603050405020304" pitchFamily="18" charset="0"/>
              </a:rPr>
              <a:t> is an exciting project that brings different government plans together on the internet. This special platform is like a main place where regular people, government leaders, and others can find lots of details about many government ideas. When these plans are connected in one project like this, it helps different parts of the government work together, makes information clear, and helps everyone make better choices. These platform offers a user-friendly interface that enables users to explore government schemes spanning education, healthcare, agriculture, infrastructure, social welfare, technology, and more. Through detailed profiles for each scheme, users can delve into their objectives, eligibility criteria, benefits, and application procedures.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7870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DB16-3010-1659-F9A4-85F006C2E243}"/>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Some of the Government Schemes</a:t>
            </a:r>
            <a:endParaRPr lang="en-IN" sz="5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36E52AC-D745-BDEE-2D60-2666C2331BE2}"/>
              </a:ext>
            </a:extLst>
          </p:cNvPr>
          <p:cNvPicPr>
            <a:picLocks noGrp="1" noChangeAspect="1"/>
          </p:cNvPicPr>
          <p:nvPr>
            <p:ph sz="quarter" idx="1"/>
          </p:nvPr>
        </p:nvPicPr>
        <p:blipFill>
          <a:blip r:embed="rId2"/>
          <a:stretch>
            <a:fillRect/>
          </a:stretch>
        </p:blipFill>
        <p:spPr>
          <a:xfrm>
            <a:off x="747712" y="1905000"/>
            <a:ext cx="10696575" cy="4400550"/>
          </a:xfrm>
        </p:spPr>
      </p:pic>
    </p:spTree>
    <p:extLst>
      <p:ext uri="{BB962C8B-B14F-4D97-AF65-F5344CB8AC3E}">
        <p14:creationId xmlns:p14="http://schemas.microsoft.com/office/powerpoint/2010/main" val="2984606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DE9-E3E0-D600-3234-0B54EBE0DA27}"/>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Advantages</a:t>
            </a:r>
            <a:endParaRPr lang="en-IN" sz="5000" b="1" dirty="0">
              <a:solidFill>
                <a:srgbClr val="C0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0369B07-7C39-84F6-187D-E07230EE3703}"/>
              </a:ext>
            </a:extLst>
          </p:cNvPr>
          <p:cNvSpPr txBox="1"/>
          <p:nvPr/>
        </p:nvSpPr>
        <p:spPr>
          <a:xfrm>
            <a:off x="872435" y="1752858"/>
            <a:ext cx="9829800" cy="3970318"/>
          </a:xfrm>
          <a:prstGeom prst="rect">
            <a:avLst/>
          </a:prstGeom>
          <a:noFill/>
        </p:spPr>
        <p:txBody>
          <a:bodyPr wrap="square">
            <a:spAutoFit/>
          </a:bodyPr>
          <a:lstStyle/>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 Saves time and money by doing things online.</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 Helps people learn about government stuff.</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 Makes it easy to see if government plans are working.</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 One place for all the schemes makes it easy to find info.</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 Updates happen fast on the website.</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 Lots of info about each scheme helps people understand them better.</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 Applying online means less filling out forms by hand.</a:t>
            </a:r>
          </a:p>
          <a:p>
            <a:pPr lvl="0" algn="just">
              <a:buClrTx/>
              <a:buSzTx/>
              <a:buFont typeface="Wingdings" panose="05000000000000000000" pitchFamily="2" charset="2"/>
              <a:buChar char="Ø"/>
            </a:pPr>
            <a:r>
              <a:rPr kumimoji="0" lang="en-US" altLang="en-US" sz="2800" i="0" u="none" strike="noStrike" cap="none" normalizeH="0" baseline="0" dirty="0">
                <a:ln>
                  <a:noFill/>
                </a:ln>
                <a:effectLst/>
                <a:latin typeface="Times New Roman" panose="02020603050405020304" pitchFamily="18" charset="0"/>
                <a:cs typeface="Times New Roman" panose="02020603050405020304" pitchFamily="18" charset="0"/>
              </a:rPr>
              <a:t> Citizens get quicker responses to their applications</a:t>
            </a:r>
            <a:endParaRPr lang="en-US" sz="2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7063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DE9-E3E0-D600-3234-0B54EBE0DA27}"/>
              </a:ext>
            </a:extLst>
          </p:cNvPr>
          <p:cNvSpPr>
            <a:spLocks noGrp="1"/>
          </p:cNvSpPr>
          <p:nvPr>
            <p:ph type="title"/>
          </p:nvPr>
        </p:nvSpPr>
        <p:spPr/>
        <p:txBody>
          <a:bodyPr>
            <a:normAutofit/>
          </a:bodyPr>
          <a:lstStyle/>
          <a:p>
            <a:r>
              <a:rPr lang="en-US" sz="5000" b="1" dirty="0">
                <a:solidFill>
                  <a:srgbClr val="C00000"/>
                </a:solidFill>
                <a:latin typeface="Calisto MT" panose="02040603050505030304" pitchFamily="18" charset="0"/>
              </a:rPr>
              <a:t>Disadvantages</a:t>
            </a:r>
            <a:endParaRPr lang="en-IN" sz="5000" b="1" dirty="0">
              <a:solidFill>
                <a:srgbClr val="C00000"/>
              </a:solidFill>
              <a:latin typeface="Calisto MT" panose="02040603050505030304" pitchFamily="18" charset="0"/>
            </a:endParaRPr>
          </a:p>
        </p:txBody>
      </p:sp>
      <p:sp>
        <p:nvSpPr>
          <p:cNvPr id="3" name="Rectangle 1">
            <a:extLst>
              <a:ext uri="{FF2B5EF4-FFF2-40B4-BE49-F238E27FC236}">
                <a16:creationId xmlns:a16="http://schemas.microsoft.com/office/drawing/2014/main" id="{274E6D76-D589-6360-B240-768F2D9EAD77}"/>
              </a:ext>
            </a:extLst>
          </p:cNvPr>
          <p:cNvSpPr>
            <a:spLocks noGrp="1" noChangeArrowheads="1"/>
          </p:cNvSpPr>
          <p:nvPr>
            <p:ph sz="quarter" idx="1"/>
          </p:nvPr>
        </p:nvSpPr>
        <p:spPr bwMode="auto">
          <a:xfrm>
            <a:off x="872435" y="3665587"/>
            <a:ext cx="10447130" cy="1247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buClrTx/>
              <a:buSzTx/>
              <a:buNone/>
            </a:pPr>
            <a:endParaRPr lang="en-US" sz="2800" b="0" i="0" dirty="0">
              <a:effectLst/>
              <a:latin typeface="Times New Roman" panose="02020603050405020304" pitchFamily="18" charset="0"/>
              <a:cs typeface="Times New Roman" panose="02020603050405020304" pitchFamily="18" charset="0"/>
            </a:endParaRPr>
          </a:p>
          <a:p>
            <a:pPr marL="0" lvl="0" indent="0" algn="just">
              <a:buClrTx/>
              <a:buSzTx/>
              <a:buNone/>
            </a:pPr>
            <a:endParaRPr lang="en-US" sz="2700" b="0" i="0" dirty="0">
              <a:effectLst/>
              <a:latin typeface="Calisto MT" panose="02040603050505030304" pitchFamily="18" charset="0"/>
            </a:endParaRPr>
          </a:p>
        </p:txBody>
      </p:sp>
      <p:sp>
        <p:nvSpPr>
          <p:cNvPr id="5" name="TextBox 4">
            <a:extLst>
              <a:ext uri="{FF2B5EF4-FFF2-40B4-BE49-F238E27FC236}">
                <a16:creationId xmlns:a16="http://schemas.microsoft.com/office/drawing/2014/main" id="{E0369B07-7C39-84F6-187D-E07230EE3703}"/>
              </a:ext>
            </a:extLst>
          </p:cNvPr>
          <p:cNvSpPr txBox="1"/>
          <p:nvPr/>
        </p:nvSpPr>
        <p:spPr>
          <a:xfrm>
            <a:off x="872435" y="1752858"/>
            <a:ext cx="9829800" cy="4401205"/>
          </a:xfrm>
          <a:prstGeom prst="rect">
            <a:avLst/>
          </a:prstGeom>
          <a:noFill/>
        </p:spPr>
        <p:txBody>
          <a:bodyPr wrap="square">
            <a:spAutoFit/>
          </a:bodyPr>
          <a:lstStyle/>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No internet means some people can't use the website.</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Too much information can confuse users.</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Big websites need a lot of resources to manage.</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Technical issues can make the website hard to use.</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Complicated plans can be misunderstood by users.</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Some people might not understand the language used on the websites.</a:t>
            </a:r>
          </a:p>
          <a:p>
            <a:pPr marL="457200" indent="-457200" algn="just">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Not everyone can get assistance if they need help using the websites.</a:t>
            </a:r>
          </a:p>
          <a:p>
            <a:pPr lvl="0" algn="just">
              <a:buClrTx/>
              <a:buSzTx/>
              <a:buFont typeface="Wingdings" panose="05000000000000000000" pitchFamily="2" charset="2"/>
              <a:buChar char="Ø"/>
            </a:pPr>
            <a:endParaRPr lang="en-US" sz="2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198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5B5B-D9EA-238F-5444-2F3D4F1444A9}"/>
              </a:ext>
            </a:extLst>
          </p:cNvPr>
          <p:cNvSpPr>
            <a:spLocks noGrp="1"/>
          </p:cNvSpPr>
          <p:nvPr>
            <p:ph type="title"/>
          </p:nvPr>
        </p:nvSpPr>
        <p:spPr/>
        <p:txBody>
          <a:bodyPr>
            <a:normAutofit/>
          </a:bodyPr>
          <a:lstStyle/>
          <a:p>
            <a:r>
              <a:rPr lang="en-US" sz="5000" b="1" dirty="0">
                <a:solidFill>
                  <a:srgbClr val="C00000"/>
                </a:solidFill>
                <a:latin typeface="Times New Roman" panose="02020603050405020304" pitchFamily="18" charset="0"/>
                <a:cs typeface="Times New Roman" panose="02020603050405020304" pitchFamily="18" charset="0"/>
              </a:rPr>
              <a:t>E-R Diagram</a:t>
            </a:r>
            <a:endParaRPr lang="en-IN" sz="5000" b="1" dirty="0">
              <a:solidFill>
                <a:srgbClr val="C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2DEFC3A-8B13-84BA-2CC7-FDEEBCA1ED9D}"/>
              </a:ext>
            </a:extLst>
          </p:cNvPr>
          <p:cNvPicPr>
            <a:picLocks noChangeAspect="1"/>
          </p:cNvPicPr>
          <p:nvPr/>
        </p:nvPicPr>
        <p:blipFill>
          <a:blip r:embed="rId3"/>
          <a:stretch>
            <a:fillRect/>
          </a:stretch>
        </p:blipFill>
        <p:spPr>
          <a:xfrm>
            <a:off x="2514600" y="1638300"/>
            <a:ext cx="6629400" cy="5181600"/>
          </a:xfrm>
          <a:prstGeom prst="rect">
            <a:avLst/>
          </a:prstGeom>
        </p:spPr>
      </p:pic>
    </p:spTree>
    <p:extLst>
      <p:ext uri="{BB962C8B-B14F-4D97-AF65-F5344CB8AC3E}">
        <p14:creationId xmlns:p14="http://schemas.microsoft.com/office/powerpoint/2010/main" val="2708029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74E6D76-D589-6360-B240-768F2D9EAD77}"/>
              </a:ext>
            </a:extLst>
          </p:cNvPr>
          <p:cNvSpPr>
            <a:spLocks noGrp="1" noChangeArrowheads="1"/>
          </p:cNvSpPr>
          <p:nvPr>
            <p:ph sz="quarter" idx="1"/>
          </p:nvPr>
        </p:nvSpPr>
        <p:spPr bwMode="auto">
          <a:xfrm>
            <a:off x="812800" y="3220491"/>
            <a:ext cx="10769600" cy="1647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just">
              <a:buClrTx/>
              <a:buSzTx/>
              <a:buNone/>
            </a:pPr>
            <a:endParaRPr lang="en-US" sz="2700" b="1" i="0" dirty="0">
              <a:effectLst/>
              <a:latin typeface="Calisto MT" panose="02040603050505030304" pitchFamily="18" charset="0"/>
            </a:endParaRPr>
          </a:p>
          <a:p>
            <a:pPr algn="just">
              <a:buClrTx/>
              <a:buSzTx/>
              <a:buFont typeface="Wingdings" panose="05000000000000000000" pitchFamily="2" charset="2"/>
              <a:buChar char="Ø"/>
            </a:pPr>
            <a:endParaRPr kumimoji="0" lang="en-US" altLang="en-US" sz="2700" u="none" strike="noStrike" cap="none" normalizeH="0" baseline="0" dirty="0">
              <a:ln>
                <a:noFill/>
              </a:ln>
              <a:latin typeface="Calisto MT" panose="02040603050505030304" pitchFamily="18" charset="0"/>
            </a:endParaRPr>
          </a:p>
          <a:p>
            <a:pPr lvl="0" algn="just">
              <a:buClrTx/>
              <a:buSzTx/>
              <a:buFont typeface="Wingdings" panose="05000000000000000000" pitchFamily="2" charset="2"/>
              <a:buChar char="Ø"/>
            </a:pPr>
            <a:endParaRPr kumimoji="0" lang="en-US" altLang="en-US" sz="2700" i="0" u="none" strike="noStrike" cap="none" normalizeH="0" baseline="0" dirty="0">
              <a:ln>
                <a:noFill/>
              </a:ln>
              <a:effectLst/>
              <a:latin typeface="Calisto MT" panose="02040603050505030304" pitchFamily="18" charset="0"/>
            </a:endParaRPr>
          </a:p>
        </p:txBody>
      </p:sp>
      <p:sp>
        <p:nvSpPr>
          <p:cNvPr id="8" name="Rectangle 5">
            <a:extLst>
              <a:ext uri="{FF2B5EF4-FFF2-40B4-BE49-F238E27FC236}">
                <a16:creationId xmlns:a16="http://schemas.microsoft.com/office/drawing/2014/main" id="{E9A11742-E789-6E12-E705-447C536D8B4C}"/>
              </a:ext>
            </a:extLst>
          </p:cNvPr>
          <p:cNvSpPr>
            <a:spLocks noChangeArrowheads="1"/>
          </p:cNvSpPr>
          <p:nvPr/>
        </p:nvSpPr>
        <p:spPr bwMode="auto">
          <a:xfrm>
            <a:off x="0" y="-233065"/>
            <a:ext cx="12954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2700" b="0" i="0" u="none" strike="noStrike" cap="none" normalizeH="0" baseline="0" dirty="0">
                <a:ln>
                  <a:noFill/>
                </a:ln>
                <a:solidFill>
                  <a:srgbClr val="000000"/>
                </a:solidFill>
                <a:effectLst/>
                <a:latin typeface="Calisto MT" panose="02040603050505030304" pitchFamily="18" charset="0"/>
              </a:rPr>
            </a:br>
            <a:endParaRPr kumimoji="0" lang="en-US" altLang="en-US" sz="2700" b="0" i="0" u="none" strike="noStrike" cap="none" normalizeH="0" baseline="0" dirty="0">
              <a:ln>
                <a:noFill/>
              </a:ln>
              <a:solidFill>
                <a:schemeClr val="tx1"/>
              </a:solidFill>
              <a:effectLst/>
              <a:latin typeface="Calisto MT" panose="02040603050505030304" pitchFamily="18" charset="0"/>
            </a:endParaRPr>
          </a:p>
        </p:txBody>
      </p:sp>
      <p:sp>
        <p:nvSpPr>
          <p:cNvPr id="9" name="TextBox 8">
            <a:extLst>
              <a:ext uri="{FF2B5EF4-FFF2-40B4-BE49-F238E27FC236}">
                <a16:creationId xmlns:a16="http://schemas.microsoft.com/office/drawing/2014/main" id="{45789B31-1BA0-9D66-C11E-DB1197550D7C}"/>
              </a:ext>
            </a:extLst>
          </p:cNvPr>
          <p:cNvSpPr txBox="1"/>
          <p:nvPr/>
        </p:nvSpPr>
        <p:spPr>
          <a:xfrm>
            <a:off x="2082800" y="3141041"/>
            <a:ext cx="8229600" cy="861774"/>
          </a:xfrm>
          <a:prstGeom prst="rect">
            <a:avLst/>
          </a:prstGeom>
          <a:noFill/>
        </p:spPr>
        <p:txBody>
          <a:bodyPr wrap="square">
            <a:spAutoFit/>
          </a:bodyPr>
          <a:lstStyle/>
          <a:p>
            <a:pPr algn="ctr"/>
            <a:r>
              <a:rPr lang="en-US" sz="5000" b="1" dirty="0">
                <a:solidFill>
                  <a:srgbClr val="C00000"/>
                </a:solidFill>
                <a:latin typeface="Times New Roman" panose="02020603050405020304" pitchFamily="18" charset="0"/>
                <a:cs typeface="Times New Roman" panose="02020603050405020304" pitchFamily="18" charset="0"/>
              </a:rPr>
              <a:t>USE CASE DIAGRAM</a:t>
            </a:r>
            <a:endParaRPr lang="en-IN"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6567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2128</TotalTime>
  <Words>803</Words>
  <Application>Microsoft Office PowerPoint</Application>
  <PresentationFormat>Widescreen</PresentationFormat>
  <Paragraphs>93</Paragraphs>
  <Slides>24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Calisto MT</vt:lpstr>
      <vt:lpstr>Times New Roman</vt:lpstr>
      <vt:lpstr>Tw Cen MT</vt:lpstr>
      <vt:lpstr>Wingdings</vt:lpstr>
      <vt:lpstr>Wingdings 2</vt:lpstr>
      <vt:lpstr>Median</vt:lpstr>
      <vt:lpstr>        eGovSchemes</vt:lpstr>
      <vt:lpstr>Outlines</vt:lpstr>
      <vt:lpstr>Abstract</vt:lpstr>
      <vt:lpstr>Introduction</vt:lpstr>
      <vt:lpstr>Some of the Government Schemes</vt:lpstr>
      <vt:lpstr>Advantages</vt:lpstr>
      <vt:lpstr>Disadvantages</vt:lpstr>
      <vt:lpstr>E-R Diagram</vt:lpstr>
      <vt:lpstr>PowerPoint Presentation</vt:lpstr>
      <vt:lpstr>PowerPoint Presentation</vt:lpstr>
      <vt:lpstr>System flow diagram</vt:lpstr>
      <vt:lpstr>Existing System</vt:lpstr>
      <vt:lpstr>Proposed System</vt:lpstr>
      <vt:lpstr>Tools &amp; Technology</vt:lpstr>
      <vt:lpstr>Implementation </vt:lpstr>
      <vt:lpstr>PowerPoint Presentation</vt:lpstr>
      <vt:lpstr>PowerPoint Presentation</vt:lpstr>
      <vt:lpstr>PowerPoint Presentation</vt:lpstr>
      <vt:lpstr>PowerPoint Presentation</vt:lpstr>
      <vt:lpstr>PowerPoint Presentation</vt:lpstr>
      <vt:lpstr>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Unit-4 Relational Algebra &amp; Implementation using SQL</dc:title>
  <dc:creator>kajol1</dc:creator>
  <cp:lastModifiedBy>Dhruv Kolhe</cp:lastModifiedBy>
  <cp:revision>131</cp:revision>
  <dcterms:created xsi:type="dcterms:W3CDTF">2006-08-16T00:00:00Z</dcterms:created>
  <dcterms:modified xsi:type="dcterms:W3CDTF">2024-03-12T17:28:49Z</dcterms:modified>
</cp:coreProperties>
</file>